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handoutMasterIdLst>
    <p:handoutMasterId r:id="rId6"/>
  </p:handoutMasterIdLst>
  <p:sldIdLst>
    <p:sldId id="256" r:id="rId2"/>
    <p:sldId id="271" r:id="rId3"/>
    <p:sldId id="274" r:id="rId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65" d="100"/>
          <a:sy n="65" d="100"/>
        </p:scale>
        <p:origin x="153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89D2AD-7E80-4B84-B01C-389516101AF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A491B86E-5A68-4837-AAC0-96BFB78B6983}">
      <dgm:prSet phldrT="[Texte]"/>
      <dgm:spPr/>
      <dgm:t>
        <a:bodyPr/>
        <a:lstStyle/>
        <a:p>
          <a:r>
            <a:rPr lang="fr-FR" dirty="0"/>
            <a:t>Ecart rémunération F/H</a:t>
          </a:r>
        </a:p>
        <a:p>
          <a:r>
            <a:rPr lang="fr-FR" dirty="0"/>
            <a:t>29 points</a:t>
          </a:r>
        </a:p>
      </dgm:t>
    </dgm:pt>
    <dgm:pt modelId="{2C3507ED-CFD7-4751-BB14-B45ADBF70F0F}" type="parTrans" cxnId="{2535BF52-6B1D-4BB5-B3A5-1AFB384F0D0E}">
      <dgm:prSet/>
      <dgm:spPr/>
      <dgm:t>
        <a:bodyPr/>
        <a:lstStyle/>
        <a:p>
          <a:endParaRPr lang="fr-FR"/>
        </a:p>
      </dgm:t>
    </dgm:pt>
    <dgm:pt modelId="{9E9F5354-0B0E-4BDF-99D2-C93A05FF8CA6}" type="sibTrans" cxnId="{2535BF52-6B1D-4BB5-B3A5-1AFB384F0D0E}">
      <dgm:prSet/>
      <dgm:spPr/>
      <dgm:t>
        <a:bodyPr/>
        <a:lstStyle/>
        <a:p>
          <a:endParaRPr lang="fr-FR"/>
        </a:p>
      </dgm:t>
    </dgm:pt>
    <dgm:pt modelId="{98418CA0-63D9-4077-8B6A-2DD2EF94BFF1}">
      <dgm:prSet phldrT="[Texte]"/>
      <dgm:spPr/>
      <dgm:t>
        <a:bodyPr/>
        <a:lstStyle/>
        <a:p>
          <a:r>
            <a:rPr lang="fr-FR" dirty="0"/>
            <a:t>Ecart taux d’augmentation F/H</a:t>
          </a:r>
        </a:p>
        <a:p>
          <a:r>
            <a:rPr lang="fr-FR" dirty="0"/>
            <a:t>35 points</a:t>
          </a:r>
        </a:p>
      </dgm:t>
    </dgm:pt>
    <dgm:pt modelId="{CE4FD9A8-312F-499F-827B-E8E0DFCAA822}" type="parTrans" cxnId="{2813ED2F-D13B-401F-A9EA-1AD3E72CB658}">
      <dgm:prSet/>
      <dgm:spPr/>
      <dgm:t>
        <a:bodyPr/>
        <a:lstStyle/>
        <a:p>
          <a:endParaRPr lang="fr-FR"/>
        </a:p>
      </dgm:t>
    </dgm:pt>
    <dgm:pt modelId="{72D00A0C-7BD9-4850-A26B-70067E894CE0}" type="sibTrans" cxnId="{2813ED2F-D13B-401F-A9EA-1AD3E72CB658}">
      <dgm:prSet/>
      <dgm:spPr>
        <a:solidFill>
          <a:schemeClr val="accent2"/>
        </a:solidFill>
      </dgm:spPr>
      <dgm:t>
        <a:bodyPr/>
        <a:lstStyle/>
        <a:p>
          <a:endParaRPr lang="fr-FR"/>
        </a:p>
      </dgm:t>
    </dgm:pt>
    <dgm:pt modelId="{8848A9CA-0C05-4456-938B-A5563E5BD7F0}">
      <dgm:prSet phldrT="[Texte]"/>
      <dgm:spPr/>
      <dgm:t>
        <a:bodyPr/>
        <a:lstStyle/>
        <a:p>
          <a:r>
            <a:rPr lang="fr-FR" dirty="0"/>
            <a:t>Augmentation retour de congés maternité</a:t>
          </a:r>
        </a:p>
        <a:p>
          <a:r>
            <a:rPr lang="fr-FR" dirty="0"/>
            <a:t>15 points</a:t>
          </a:r>
        </a:p>
      </dgm:t>
    </dgm:pt>
    <dgm:pt modelId="{92588EAE-E7A9-42C1-A205-4BEE694DA14B}" type="parTrans" cxnId="{0205757D-295D-402F-8884-A1F41CCC392D}">
      <dgm:prSet/>
      <dgm:spPr/>
      <dgm:t>
        <a:bodyPr/>
        <a:lstStyle/>
        <a:p>
          <a:endParaRPr lang="fr-FR"/>
        </a:p>
      </dgm:t>
    </dgm:pt>
    <dgm:pt modelId="{542115A7-4E9D-4C4A-B80A-500FDEAFAC29}" type="sibTrans" cxnId="{0205757D-295D-402F-8884-A1F41CCC392D}">
      <dgm:prSet/>
      <dgm:spPr/>
      <dgm:t>
        <a:bodyPr/>
        <a:lstStyle/>
        <a:p>
          <a:endParaRPr lang="fr-FR"/>
        </a:p>
      </dgm:t>
    </dgm:pt>
    <dgm:pt modelId="{7494FF9F-BB87-4D9B-BE2D-413D1548B0AA}">
      <dgm:prSet phldrT="[Texte]"/>
      <dgm:spPr/>
      <dgm:t>
        <a:bodyPr/>
        <a:lstStyle/>
        <a:p>
          <a:r>
            <a:rPr lang="fr-FR" dirty="0"/>
            <a:t>10 plus hautes rémunérations</a:t>
          </a:r>
        </a:p>
        <a:p>
          <a:r>
            <a:rPr lang="fr-FR" dirty="0"/>
            <a:t>5 point</a:t>
          </a:r>
        </a:p>
      </dgm:t>
    </dgm:pt>
    <dgm:pt modelId="{85E2DFF5-976D-46F3-AD7C-8480493EF97D}" type="parTrans" cxnId="{A250B6F2-A924-4864-A7C4-E4CDFA923DEC}">
      <dgm:prSet/>
      <dgm:spPr/>
      <dgm:t>
        <a:bodyPr/>
        <a:lstStyle/>
        <a:p>
          <a:endParaRPr lang="fr-FR"/>
        </a:p>
      </dgm:t>
    </dgm:pt>
    <dgm:pt modelId="{62366F80-B426-4699-8A0E-07EDC3F0C5D9}" type="sibTrans" cxnId="{A250B6F2-A924-4864-A7C4-E4CDFA923DEC}">
      <dgm:prSet/>
      <dgm:spPr/>
      <dgm:t>
        <a:bodyPr/>
        <a:lstStyle/>
        <a:p>
          <a:endParaRPr lang="fr-FR"/>
        </a:p>
      </dgm:t>
    </dgm:pt>
    <dgm:pt modelId="{E2CB7BB8-5786-45E4-A7A6-349A8FAFA8EE}" type="pres">
      <dgm:prSet presAssocID="{9089D2AD-7E80-4B84-B01C-389516101AFA}" presName="cycle" presStyleCnt="0">
        <dgm:presLayoutVars>
          <dgm:dir/>
          <dgm:resizeHandles val="exact"/>
        </dgm:presLayoutVars>
      </dgm:prSet>
      <dgm:spPr/>
    </dgm:pt>
    <dgm:pt modelId="{CF92071C-8396-421A-9F94-5599632ED616}" type="pres">
      <dgm:prSet presAssocID="{A491B86E-5A68-4837-AAC0-96BFB78B6983}" presName="node" presStyleLbl="node1" presStyleIdx="0" presStyleCnt="4">
        <dgm:presLayoutVars>
          <dgm:bulletEnabled val="1"/>
        </dgm:presLayoutVars>
      </dgm:prSet>
      <dgm:spPr/>
    </dgm:pt>
    <dgm:pt modelId="{4C6EB139-BDE8-4719-AB56-063484919848}" type="pres">
      <dgm:prSet presAssocID="{9E9F5354-0B0E-4BDF-99D2-C93A05FF8CA6}" presName="sibTrans" presStyleLbl="sibTrans2D1" presStyleIdx="0" presStyleCnt="4"/>
      <dgm:spPr/>
    </dgm:pt>
    <dgm:pt modelId="{1BEC4041-7D67-4235-A965-4AE0B78CC624}" type="pres">
      <dgm:prSet presAssocID="{9E9F5354-0B0E-4BDF-99D2-C93A05FF8CA6}" presName="connectorText" presStyleLbl="sibTrans2D1" presStyleIdx="0" presStyleCnt="4"/>
      <dgm:spPr/>
    </dgm:pt>
    <dgm:pt modelId="{2524C447-6B37-4B7A-842A-DFF0D86D5CE7}" type="pres">
      <dgm:prSet presAssocID="{98418CA0-63D9-4077-8B6A-2DD2EF94BFF1}" presName="node" presStyleLbl="node1" presStyleIdx="1" presStyleCnt="4">
        <dgm:presLayoutVars>
          <dgm:bulletEnabled val="1"/>
        </dgm:presLayoutVars>
      </dgm:prSet>
      <dgm:spPr/>
    </dgm:pt>
    <dgm:pt modelId="{8C26FB10-35D4-4480-B895-203C4E1C9241}" type="pres">
      <dgm:prSet presAssocID="{72D00A0C-7BD9-4850-A26B-70067E894CE0}" presName="sibTrans" presStyleLbl="sibTrans2D1" presStyleIdx="1" presStyleCnt="4"/>
      <dgm:spPr/>
    </dgm:pt>
    <dgm:pt modelId="{865535B9-C915-445D-BEBC-D9A6FC194B40}" type="pres">
      <dgm:prSet presAssocID="{72D00A0C-7BD9-4850-A26B-70067E894CE0}" presName="connectorText" presStyleLbl="sibTrans2D1" presStyleIdx="1" presStyleCnt="4"/>
      <dgm:spPr/>
    </dgm:pt>
    <dgm:pt modelId="{94810861-003F-4DA5-B192-27A307A3E32B}" type="pres">
      <dgm:prSet presAssocID="{8848A9CA-0C05-4456-938B-A5563E5BD7F0}" presName="node" presStyleLbl="node1" presStyleIdx="2" presStyleCnt="4">
        <dgm:presLayoutVars>
          <dgm:bulletEnabled val="1"/>
        </dgm:presLayoutVars>
      </dgm:prSet>
      <dgm:spPr/>
    </dgm:pt>
    <dgm:pt modelId="{6739F9CA-B7AA-45B4-883F-318FC6A1204C}" type="pres">
      <dgm:prSet presAssocID="{542115A7-4E9D-4C4A-B80A-500FDEAFAC29}" presName="sibTrans" presStyleLbl="sibTrans2D1" presStyleIdx="2" presStyleCnt="4"/>
      <dgm:spPr/>
    </dgm:pt>
    <dgm:pt modelId="{2955A606-C30A-476D-95C0-FF23458411CB}" type="pres">
      <dgm:prSet presAssocID="{542115A7-4E9D-4C4A-B80A-500FDEAFAC29}" presName="connectorText" presStyleLbl="sibTrans2D1" presStyleIdx="2" presStyleCnt="4"/>
      <dgm:spPr/>
    </dgm:pt>
    <dgm:pt modelId="{A5DCC20B-30C3-43B5-939D-514F28D67302}" type="pres">
      <dgm:prSet presAssocID="{7494FF9F-BB87-4D9B-BE2D-413D1548B0AA}" presName="node" presStyleLbl="node1" presStyleIdx="3" presStyleCnt="4">
        <dgm:presLayoutVars>
          <dgm:bulletEnabled val="1"/>
        </dgm:presLayoutVars>
      </dgm:prSet>
      <dgm:spPr/>
    </dgm:pt>
    <dgm:pt modelId="{D4DB6D87-8C17-4329-8BB8-59CBDCFDA056}" type="pres">
      <dgm:prSet presAssocID="{62366F80-B426-4699-8A0E-07EDC3F0C5D9}" presName="sibTrans" presStyleLbl="sibTrans2D1" presStyleIdx="3" presStyleCnt="4"/>
      <dgm:spPr/>
    </dgm:pt>
    <dgm:pt modelId="{6B8B47F7-05C2-4ED4-82A2-237C52D6AFB1}" type="pres">
      <dgm:prSet presAssocID="{62366F80-B426-4699-8A0E-07EDC3F0C5D9}" presName="connectorText" presStyleLbl="sibTrans2D1" presStyleIdx="3" presStyleCnt="4"/>
      <dgm:spPr/>
    </dgm:pt>
  </dgm:ptLst>
  <dgm:cxnLst>
    <dgm:cxn modelId="{DCCB5409-2F5D-4F08-A9DE-27AA80104DBC}" type="presOf" srcId="{542115A7-4E9D-4C4A-B80A-500FDEAFAC29}" destId="{2955A606-C30A-476D-95C0-FF23458411CB}" srcOrd="1" destOrd="0" presId="urn:microsoft.com/office/officeart/2005/8/layout/cycle2"/>
    <dgm:cxn modelId="{7245571F-7F61-4D77-93C0-230BF650E6FB}" type="presOf" srcId="{72D00A0C-7BD9-4850-A26B-70067E894CE0}" destId="{865535B9-C915-445D-BEBC-D9A6FC194B40}" srcOrd="1" destOrd="0" presId="urn:microsoft.com/office/officeart/2005/8/layout/cycle2"/>
    <dgm:cxn modelId="{2813ED2F-D13B-401F-A9EA-1AD3E72CB658}" srcId="{9089D2AD-7E80-4B84-B01C-389516101AFA}" destId="{98418CA0-63D9-4077-8B6A-2DD2EF94BFF1}" srcOrd="1" destOrd="0" parTransId="{CE4FD9A8-312F-499F-827B-E8E0DFCAA822}" sibTransId="{72D00A0C-7BD9-4850-A26B-70067E894CE0}"/>
    <dgm:cxn modelId="{6E5DCC6C-C04C-4FD6-8363-2E6A1E602470}" type="presOf" srcId="{62366F80-B426-4699-8A0E-07EDC3F0C5D9}" destId="{D4DB6D87-8C17-4329-8BB8-59CBDCFDA056}" srcOrd="0" destOrd="0" presId="urn:microsoft.com/office/officeart/2005/8/layout/cycle2"/>
    <dgm:cxn modelId="{2535BF52-6B1D-4BB5-B3A5-1AFB384F0D0E}" srcId="{9089D2AD-7E80-4B84-B01C-389516101AFA}" destId="{A491B86E-5A68-4837-AAC0-96BFB78B6983}" srcOrd="0" destOrd="0" parTransId="{2C3507ED-CFD7-4751-BB14-B45ADBF70F0F}" sibTransId="{9E9F5354-0B0E-4BDF-99D2-C93A05FF8CA6}"/>
    <dgm:cxn modelId="{0205757D-295D-402F-8884-A1F41CCC392D}" srcId="{9089D2AD-7E80-4B84-B01C-389516101AFA}" destId="{8848A9CA-0C05-4456-938B-A5563E5BD7F0}" srcOrd="2" destOrd="0" parTransId="{92588EAE-E7A9-42C1-A205-4BEE694DA14B}" sibTransId="{542115A7-4E9D-4C4A-B80A-500FDEAFAC29}"/>
    <dgm:cxn modelId="{D6579C81-D1FF-414F-8334-D12FBAB6738E}" type="presOf" srcId="{542115A7-4E9D-4C4A-B80A-500FDEAFAC29}" destId="{6739F9CA-B7AA-45B4-883F-318FC6A1204C}" srcOrd="0" destOrd="0" presId="urn:microsoft.com/office/officeart/2005/8/layout/cycle2"/>
    <dgm:cxn modelId="{B4A40488-D224-4072-AC08-14E5EAD3471F}" type="presOf" srcId="{7494FF9F-BB87-4D9B-BE2D-413D1548B0AA}" destId="{A5DCC20B-30C3-43B5-939D-514F28D67302}" srcOrd="0" destOrd="0" presId="urn:microsoft.com/office/officeart/2005/8/layout/cycle2"/>
    <dgm:cxn modelId="{2730448A-5042-41E0-8563-FF7FD5EC5B0C}" type="presOf" srcId="{62366F80-B426-4699-8A0E-07EDC3F0C5D9}" destId="{6B8B47F7-05C2-4ED4-82A2-237C52D6AFB1}" srcOrd="1" destOrd="0" presId="urn:microsoft.com/office/officeart/2005/8/layout/cycle2"/>
    <dgm:cxn modelId="{8C2E5898-F436-44CF-A1D8-1E518266F912}" type="presOf" srcId="{98418CA0-63D9-4077-8B6A-2DD2EF94BFF1}" destId="{2524C447-6B37-4B7A-842A-DFF0D86D5CE7}" srcOrd="0" destOrd="0" presId="urn:microsoft.com/office/officeart/2005/8/layout/cycle2"/>
    <dgm:cxn modelId="{D2BF469B-5EC8-4812-9061-AC0D0E55176B}" type="presOf" srcId="{8848A9CA-0C05-4456-938B-A5563E5BD7F0}" destId="{94810861-003F-4DA5-B192-27A307A3E32B}" srcOrd="0" destOrd="0" presId="urn:microsoft.com/office/officeart/2005/8/layout/cycle2"/>
    <dgm:cxn modelId="{82519CD5-BAE3-4197-9600-D7AE9DA4505A}" type="presOf" srcId="{9E9F5354-0B0E-4BDF-99D2-C93A05FF8CA6}" destId="{1BEC4041-7D67-4235-A965-4AE0B78CC624}" srcOrd="1" destOrd="0" presId="urn:microsoft.com/office/officeart/2005/8/layout/cycle2"/>
    <dgm:cxn modelId="{9BCE23DB-BBDA-4AFA-AAC4-CE88628E55D7}" type="presOf" srcId="{72D00A0C-7BD9-4850-A26B-70067E894CE0}" destId="{8C26FB10-35D4-4480-B895-203C4E1C9241}" srcOrd="0" destOrd="0" presId="urn:microsoft.com/office/officeart/2005/8/layout/cycle2"/>
    <dgm:cxn modelId="{0B9A40E6-5363-4E81-B1F3-B8F8B1840D21}" type="presOf" srcId="{9E9F5354-0B0E-4BDF-99D2-C93A05FF8CA6}" destId="{4C6EB139-BDE8-4719-AB56-063484919848}" srcOrd="0" destOrd="0" presId="urn:microsoft.com/office/officeart/2005/8/layout/cycle2"/>
    <dgm:cxn modelId="{F7A6C0F0-3E31-493E-89FB-9195F124AE94}" type="presOf" srcId="{A491B86E-5A68-4837-AAC0-96BFB78B6983}" destId="{CF92071C-8396-421A-9F94-5599632ED616}" srcOrd="0" destOrd="0" presId="urn:microsoft.com/office/officeart/2005/8/layout/cycle2"/>
    <dgm:cxn modelId="{A250B6F2-A924-4864-A7C4-E4CDFA923DEC}" srcId="{9089D2AD-7E80-4B84-B01C-389516101AFA}" destId="{7494FF9F-BB87-4D9B-BE2D-413D1548B0AA}" srcOrd="3" destOrd="0" parTransId="{85E2DFF5-976D-46F3-AD7C-8480493EF97D}" sibTransId="{62366F80-B426-4699-8A0E-07EDC3F0C5D9}"/>
    <dgm:cxn modelId="{B80BD0F5-755F-420F-9D46-82081E45AAAC}" type="presOf" srcId="{9089D2AD-7E80-4B84-B01C-389516101AFA}" destId="{E2CB7BB8-5786-45E4-A7A6-349A8FAFA8EE}" srcOrd="0" destOrd="0" presId="urn:microsoft.com/office/officeart/2005/8/layout/cycle2"/>
    <dgm:cxn modelId="{E2DE167B-ABCE-4E0C-B057-1BE962FE4F7A}" type="presParOf" srcId="{E2CB7BB8-5786-45E4-A7A6-349A8FAFA8EE}" destId="{CF92071C-8396-421A-9F94-5599632ED616}" srcOrd="0" destOrd="0" presId="urn:microsoft.com/office/officeart/2005/8/layout/cycle2"/>
    <dgm:cxn modelId="{09741253-BACC-45D4-AB95-5B61BEB7B47F}" type="presParOf" srcId="{E2CB7BB8-5786-45E4-A7A6-349A8FAFA8EE}" destId="{4C6EB139-BDE8-4719-AB56-063484919848}" srcOrd="1" destOrd="0" presId="urn:microsoft.com/office/officeart/2005/8/layout/cycle2"/>
    <dgm:cxn modelId="{CFF1F1E2-D7BB-4019-9EDF-F48DE797569A}" type="presParOf" srcId="{4C6EB139-BDE8-4719-AB56-063484919848}" destId="{1BEC4041-7D67-4235-A965-4AE0B78CC624}" srcOrd="0" destOrd="0" presId="urn:microsoft.com/office/officeart/2005/8/layout/cycle2"/>
    <dgm:cxn modelId="{E395E554-37F8-4C51-8A45-E40BA9AF74F8}" type="presParOf" srcId="{E2CB7BB8-5786-45E4-A7A6-349A8FAFA8EE}" destId="{2524C447-6B37-4B7A-842A-DFF0D86D5CE7}" srcOrd="2" destOrd="0" presId="urn:microsoft.com/office/officeart/2005/8/layout/cycle2"/>
    <dgm:cxn modelId="{E37612DB-D69D-4013-972F-C5E6E45AAC25}" type="presParOf" srcId="{E2CB7BB8-5786-45E4-A7A6-349A8FAFA8EE}" destId="{8C26FB10-35D4-4480-B895-203C4E1C9241}" srcOrd="3" destOrd="0" presId="urn:microsoft.com/office/officeart/2005/8/layout/cycle2"/>
    <dgm:cxn modelId="{4FF5FDF2-67D2-4B4E-93EE-279565AD8B92}" type="presParOf" srcId="{8C26FB10-35D4-4480-B895-203C4E1C9241}" destId="{865535B9-C915-445D-BEBC-D9A6FC194B40}" srcOrd="0" destOrd="0" presId="urn:microsoft.com/office/officeart/2005/8/layout/cycle2"/>
    <dgm:cxn modelId="{5DABD835-C00D-4A1E-BA13-04265FCAED69}" type="presParOf" srcId="{E2CB7BB8-5786-45E4-A7A6-349A8FAFA8EE}" destId="{94810861-003F-4DA5-B192-27A307A3E32B}" srcOrd="4" destOrd="0" presId="urn:microsoft.com/office/officeart/2005/8/layout/cycle2"/>
    <dgm:cxn modelId="{64CDCFC2-9E2A-4749-8D54-1A469B5C4658}" type="presParOf" srcId="{E2CB7BB8-5786-45E4-A7A6-349A8FAFA8EE}" destId="{6739F9CA-B7AA-45B4-883F-318FC6A1204C}" srcOrd="5" destOrd="0" presId="urn:microsoft.com/office/officeart/2005/8/layout/cycle2"/>
    <dgm:cxn modelId="{F358B960-A67F-43AC-9786-FB7D5389B8BE}" type="presParOf" srcId="{6739F9CA-B7AA-45B4-883F-318FC6A1204C}" destId="{2955A606-C30A-476D-95C0-FF23458411CB}" srcOrd="0" destOrd="0" presId="urn:microsoft.com/office/officeart/2005/8/layout/cycle2"/>
    <dgm:cxn modelId="{0EC928ED-D292-4CF5-ACBA-434671BDDB85}" type="presParOf" srcId="{E2CB7BB8-5786-45E4-A7A6-349A8FAFA8EE}" destId="{A5DCC20B-30C3-43B5-939D-514F28D67302}" srcOrd="6" destOrd="0" presId="urn:microsoft.com/office/officeart/2005/8/layout/cycle2"/>
    <dgm:cxn modelId="{4066F5FF-9B1C-4E92-9961-D828A97D8D74}" type="presParOf" srcId="{E2CB7BB8-5786-45E4-A7A6-349A8FAFA8EE}" destId="{D4DB6D87-8C17-4329-8BB8-59CBDCFDA056}" srcOrd="7" destOrd="0" presId="urn:microsoft.com/office/officeart/2005/8/layout/cycle2"/>
    <dgm:cxn modelId="{DC9CBC57-B044-4B9E-ADDC-F525F810F121}" type="presParOf" srcId="{D4DB6D87-8C17-4329-8BB8-59CBDCFDA056}" destId="{6B8B47F7-05C2-4ED4-82A2-237C52D6AFB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2071C-8396-421A-9F94-5599632ED616}">
      <dsp:nvSpPr>
        <dsp:cNvPr id="0" name=""/>
        <dsp:cNvSpPr/>
      </dsp:nvSpPr>
      <dsp:spPr>
        <a:xfrm>
          <a:off x="2397621" y="1081"/>
          <a:ext cx="1300757" cy="13007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fr-FR" sz="1000" kern="1200" dirty="0"/>
            <a:t>Ecart rémunération F/H</a:t>
          </a:r>
        </a:p>
        <a:p>
          <a:pPr marL="0" lvl="0" indent="0" algn="ctr" defTabSz="444500">
            <a:lnSpc>
              <a:spcPct val="90000"/>
            </a:lnSpc>
            <a:spcBef>
              <a:spcPct val="0"/>
            </a:spcBef>
            <a:spcAft>
              <a:spcPct val="35000"/>
            </a:spcAft>
            <a:buNone/>
          </a:pPr>
          <a:r>
            <a:rPr lang="fr-FR" sz="1000" kern="1200" dirty="0"/>
            <a:t>29 points</a:t>
          </a:r>
        </a:p>
      </dsp:txBody>
      <dsp:txXfrm>
        <a:off x="2588112" y="191572"/>
        <a:ext cx="919775" cy="919775"/>
      </dsp:txXfrm>
    </dsp:sp>
    <dsp:sp modelId="{4C6EB139-BDE8-4719-AB56-063484919848}">
      <dsp:nvSpPr>
        <dsp:cNvPr id="0" name=""/>
        <dsp:cNvSpPr/>
      </dsp:nvSpPr>
      <dsp:spPr>
        <a:xfrm rot="2700000">
          <a:off x="3558679" y="1115315"/>
          <a:ext cx="345358" cy="4390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a:off x="3573852" y="1166485"/>
        <a:ext cx="241751" cy="263403"/>
      </dsp:txXfrm>
    </dsp:sp>
    <dsp:sp modelId="{2524C447-6B37-4B7A-842A-DFF0D86D5CE7}">
      <dsp:nvSpPr>
        <dsp:cNvPr id="0" name=""/>
        <dsp:cNvSpPr/>
      </dsp:nvSpPr>
      <dsp:spPr>
        <a:xfrm>
          <a:off x="3778160" y="1381621"/>
          <a:ext cx="1300757" cy="13007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fr-FR" sz="1000" kern="1200" dirty="0"/>
            <a:t>Ecart taux d’augmentation F/H</a:t>
          </a:r>
        </a:p>
        <a:p>
          <a:pPr marL="0" lvl="0" indent="0" algn="ctr" defTabSz="444500">
            <a:lnSpc>
              <a:spcPct val="90000"/>
            </a:lnSpc>
            <a:spcBef>
              <a:spcPct val="0"/>
            </a:spcBef>
            <a:spcAft>
              <a:spcPct val="35000"/>
            </a:spcAft>
            <a:buNone/>
          </a:pPr>
          <a:r>
            <a:rPr lang="fr-FR" sz="1000" kern="1200" dirty="0"/>
            <a:t>35 points</a:t>
          </a:r>
        </a:p>
      </dsp:txBody>
      <dsp:txXfrm>
        <a:off x="3968651" y="1572112"/>
        <a:ext cx="919775" cy="919775"/>
      </dsp:txXfrm>
    </dsp:sp>
    <dsp:sp modelId="{8C26FB10-35D4-4480-B895-203C4E1C9241}">
      <dsp:nvSpPr>
        <dsp:cNvPr id="0" name=""/>
        <dsp:cNvSpPr/>
      </dsp:nvSpPr>
      <dsp:spPr>
        <a:xfrm rot="8100000">
          <a:off x="3572501" y="2495855"/>
          <a:ext cx="345358" cy="439005"/>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rot="10800000">
        <a:off x="3660935" y="2547025"/>
        <a:ext cx="241751" cy="263403"/>
      </dsp:txXfrm>
    </dsp:sp>
    <dsp:sp modelId="{94810861-003F-4DA5-B192-27A307A3E32B}">
      <dsp:nvSpPr>
        <dsp:cNvPr id="0" name=""/>
        <dsp:cNvSpPr/>
      </dsp:nvSpPr>
      <dsp:spPr>
        <a:xfrm>
          <a:off x="2397621" y="2762160"/>
          <a:ext cx="1300757" cy="13007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fr-FR" sz="1000" kern="1200" dirty="0"/>
            <a:t>Augmentation retour de congés maternité</a:t>
          </a:r>
        </a:p>
        <a:p>
          <a:pPr marL="0" lvl="0" indent="0" algn="ctr" defTabSz="444500">
            <a:lnSpc>
              <a:spcPct val="90000"/>
            </a:lnSpc>
            <a:spcBef>
              <a:spcPct val="0"/>
            </a:spcBef>
            <a:spcAft>
              <a:spcPct val="35000"/>
            </a:spcAft>
            <a:buNone/>
          </a:pPr>
          <a:r>
            <a:rPr lang="fr-FR" sz="1000" kern="1200" dirty="0"/>
            <a:t>15 points</a:t>
          </a:r>
        </a:p>
      </dsp:txBody>
      <dsp:txXfrm>
        <a:off x="2588112" y="2952651"/>
        <a:ext cx="919775" cy="919775"/>
      </dsp:txXfrm>
    </dsp:sp>
    <dsp:sp modelId="{6739F9CA-B7AA-45B4-883F-318FC6A1204C}">
      <dsp:nvSpPr>
        <dsp:cNvPr id="0" name=""/>
        <dsp:cNvSpPr/>
      </dsp:nvSpPr>
      <dsp:spPr>
        <a:xfrm rot="13500000">
          <a:off x="2191962" y="2509678"/>
          <a:ext cx="345358" cy="4390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rot="10800000">
        <a:off x="2280396" y="2634110"/>
        <a:ext cx="241751" cy="263403"/>
      </dsp:txXfrm>
    </dsp:sp>
    <dsp:sp modelId="{A5DCC20B-30C3-43B5-939D-514F28D67302}">
      <dsp:nvSpPr>
        <dsp:cNvPr id="0" name=""/>
        <dsp:cNvSpPr/>
      </dsp:nvSpPr>
      <dsp:spPr>
        <a:xfrm>
          <a:off x="1017081" y="1381621"/>
          <a:ext cx="1300757" cy="13007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fr-FR" sz="1000" kern="1200" dirty="0"/>
            <a:t>10 plus hautes rémunérations</a:t>
          </a:r>
        </a:p>
        <a:p>
          <a:pPr marL="0" lvl="0" indent="0" algn="ctr" defTabSz="444500">
            <a:lnSpc>
              <a:spcPct val="90000"/>
            </a:lnSpc>
            <a:spcBef>
              <a:spcPct val="0"/>
            </a:spcBef>
            <a:spcAft>
              <a:spcPct val="35000"/>
            </a:spcAft>
            <a:buNone/>
          </a:pPr>
          <a:r>
            <a:rPr lang="fr-FR" sz="1000" kern="1200" dirty="0"/>
            <a:t>5 point</a:t>
          </a:r>
        </a:p>
      </dsp:txBody>
      <dsp:txXfrm>
        <a:off x="1207572" y="1572112"/>
        <a:ext cx="919775" cy="919775"/>
      </dsp:txXfrm>
    </dsp:sp>
    <dsp:sp modelId="{D4DB6D87-8C17-4329-8BB8-59CBDCFDA056}">
      <dsp:nvSpPr>
        <dsp:cNvPr id="0" name=""/>
        <dsp:cNvSpPr/>
      </dsp:nvSpPr>
      <dsp:spPr>
        <a:xfrm rot="18900000">
          <a:off x="2178139" y="1129138"/>
          <a:ext cx="345358" cy="4390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a:off x="2193312" y="1253570"/>
        <a:ext cx="241751" cy="26340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449A3E4-832D-4EC8-B7FA-ED742BD86DC2}" type="datetimeFigureOut">
              <a:rPr lang="fr-FR" smtClean="0"/>
              <a:t>27/02/2024</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68D7375-497D-4DFD-8797-04F649D10FC9}" type="slidenum">
              <a:rPr lang="fr-FR" smtClean="0"/>
              <a:t>‹N°›</a:t>
            </a:fld>
            <a:endParaRPr lang="fr-FR"/>
          </a:p>
        </p:txBody>
      </p:sp>
    </p:spTree>
    <p:extLst>
      <p:ext uri="{BB962C8B-B14F-4D97-AF65-F5344CB8AC3E}">
        <p14:creationId xmlns:p14="http://schemas.microsoft.com/office/powerpoint/2010/main" val="236431408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091E1D4-706E-402F-BC07-4F1DA660ABC6}" type="datetimeFigureOut">
              <a:rPr lang="fr-FR" smtClean="0"/>
              <a:t>27/02/2024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C63916A-9FB7-4C7A-954B-FDB85EF30FE7}" type="slidenum">
              <a:rPr lang="fr-FR" smtClean="0"/>
              <a:t>‹N°›</a:t>
            </a:fld>
            <a:endParaRPr lang="fr-FR"/>
          </a:p>
        </p:txBody>
      </p:sp>
    </p:spTree>
    <p:extLst>
      <p:ext uri="{BB962C8B-B14F-4D97-AF65-F5344CB8AC3E}">
        <p14:creationId xmlns:p14="http://schemas.microsoft.com/office/powerpoint/2010/main" val="233750179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5" name="Espace réservé du numéro de diapositive 4"/>
          <p:cNvSpPr>
            <a:spLocks noGrp="1"/>
          </p:cNvSpPr>
          <p:nvPr>
            <p:ph type="sldNum" sz="quarter" idx="10"/>
          </p:nvPr>
        </p:nvSpPr>
        <p:spPr/>
        <p:txBody>
          <a:bodyPr/>
          <a:lstStyle/>
          <a:p>
            <a:fld id="{2C63916A-9FB7-4C7A-954B-FDB85EF30FE7}" type="slidenum">
              <a:rPr lang="fr-FR" smtClean="0"/>
              <a:t>1</a:t>
            </a:fld>
            <a:endParaRPr lang="fr-FR"/>
          </a:p>
        </p:txBody>
      </p:sp>
      <p:sp>
        <p:nvSpPr>
          <p:cNvPr id="4" name="Espace réservé de l'en-tête 3"/>
          <p:cNvSpPr>
            <a:spLocks noGrp="1"/>
          </p:cNvSpPr>
          <p:nvPr>
            <p:ph type="hdr" sz="quarter" idx="11"/>
          </p:nvPr>
        </p:nvSpPr>
        <p:spPr/>
        <p:txBody>
          <a:bodyPr/>
          <a:lstStyle/>
          <a:p>
            <a:endParaRPr lang="fr-FR"/>
          </a:p>
        </p:txBody>
      </p:sp>
    </p:spTree>
    <p:extLst>
      <p:ext uri="{BB962C8B-B14F-4D97-AF65-F5344CB8AC3E}">
        <p14:creationId xmlns:p14="http://schemas.microsoft.com/office/powerpoint/2010/main" val="3483724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DF9DE4E6-6ABB-4A2C-A710-7CBE0277D34C}" type="datetime1">
              <a:rPr lang="fr-FR" smtClean="0"/>
              <a:t>27/02/2024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A6A364-2182-4C48-951B-B8D7C91769B6}" type="slidenum">
              <a:rPr lang="fr-FR" smtClean="0"/>
              <a:t>‹N°›</a:t>
            </a:fld>
            <a:endParaRPr lang="fr-F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102644"/>
            <a:ext cx="2736304" cy="662060"/>
          </a:xfrm>
          <a:prstGeom prst="rect">
            <a:avLst/>
          </a:prstGeom>
        </p:spPr>
      </p:pic>
      <p:pic>
        <p:nvPicPr>
          <p:cNvPr id="9" name="Imag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251520" cy="6858000"/>
          </a:xfrm>
          <a:prstGeom prst="rect">
            <a:avLst/>
          </a:prstGeom>
        </p:spPr>
      </p:pic>
    </p:spTree>
    <p:extLst>
      <p:ext uri="{BB962C8B-B14F-4D97-AF65-F5344CB8AC3E}">
        <p14:creationId xmlns:p14="http://schemas.microsoft.com/office/powerpoint/2010/main" val="285913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C625DB3-D5FB-43C4-8BAD-22D3844C8D5D}" type="datetime1">
              <a:rPr lang="fr-FR" smtClean="0"/>
              <a:t>27/02/2024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A6A364-2182-4C48-951B-B8D7C91769B6}" type="slidenum">
              <a:rPr lang="fr-FR" smtClean="0"/>
              <a:t>‹N°›</a:t>
            </a:fld>
            <a:endParaRPr lang="fr-FR"/>
          </a:p>
        </p:txBody>
      </p:sp>
    </p:spTree>
    <p:extLst>
      <p:ext uri="{BB962C8B-B14F-4D97-AF65-F5344CB8AC3E}">
        <p14:creationId xmlns:p14="http://schemas.microsoft.com/office/powerpoint/2010/main" val="108465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3DA194-BD9A-49BB-839A-7F4822B8028C}" type="datetime1">
              <a:rPr lang="fr-FR" smtClean="0"/>
              <a:t>27/02/2024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A6A364-2182-4C48-951B-B8D7C91769B6}" type="slidenum">
              <a:rPr lang="fr-FR" smtClean="0"/>
              <a:t>‹N°›</a:t>
            </a:fld>
            <a:endParaRPr lang="fr-FR"/>
          </a:p>
        </p:txBody>
      </p:sp>
    </p:spTree>
    <p:extLst>
      <p:ext uri="{BB962C8B-B14F-4D97-AF65-F5344CB8AC3E}">
        <p14:creationId xmlns:p14="http://schemas.microsoft.com/office/powerpoint/2010/main" val="873271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7308DD4-F880-4A6C-9F14-3A3B43C19693}" type="datetime1">
              <a:rPr lang="fr-FR" smtClean="0"/>
              <a:t>27/02/2024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A6A364-2182-4C48-951B-B8D7C91769B6}" type="slidenum">
              <a:rPr lang="fr-FR" smtClean="0"/>
              <a:t>‹N°›</a:t>
            </a:fld>
            <a:endParaRPr lang="fr-FR"/>
          </a:p>
        </p:txBody>
      </p:sp>
    </p:spTree>
    <p:extLst>
      <p:ext uri="{BB962C8B-B14F-4D97-AF65-F5344CB8AC3E}">
        <p14:creationId xmlns:p14="http://schemas.microsoft.com/office/powerpoint/2010/main" val="1559382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3459A08D-615B-4AEB-BFE4-8C0F131CBF1B}" type="datetime1">
              <a:rPr lang="fr-FR" smtClean="0"/>
              <a:t>27/02/2024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A6A364-2182-4C48-951B-B8D7C91769B6}" type="slidenum">
              <a:rPr lang="fr-FR" smtClean="0"/>
              <a:t>‹N°›</a:t>
            </a:fld>
            <a:endParaRPr lang="fr-FR"/>
          </a:p>
        </p:txBody>
      </p:sp>
    </p:spTree>
    <p:extLst>
      <p:ext uri="{BB962C8B-B14F-4D97-AF65-F5344CB8AC3E}">
        <p14:creationId xmlns:p14="http://schemas.microsoft.com/office/powerpoint/2010/main" val="121142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DAF2B0E-DB99-4F4C-935D-5948F864CE4A}" type="datetime1">
              <a:rPr lang="fr-FR" smtClean="0"/>
              <a:t>27/02/2024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A6A364-2182-4C48-951B-B8D7C91769B6}" type="slidenum">
              <a:rPr lang="fr-FR" smtClean="0"/>
              <a:t>‹N°›</a:t>
            </a:fld>
            <a:endParaRPr lang="fr-FR"/>
          </a:p>
        </p:txBody>
      </p:sp>
    </p:spTree>
    <p:extLst>
      <p:ext uri="{BB962C8B-B14F-4D97-AF65-F5344CB8AC3E}">
        <p14:creationId xmlns:p14="http://schemas.microsoft.com/office/powerpoint/2010/main" val="2575838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78F44E2-EAA3-4D5C-B530-4C60359F9A25}" type="datetime1">
              <a:rPr lang="fr-FR" smtClean="0"/>
              <a:t>27/02/2024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A6A364-2182-4C48-951B-B8D7C91769B6}" type="slidenum">
              <a:rPr lang="fr-FR" smtClean="0"/>
              <a:t>‹N°›</a:t>
            </a:fld>
            <a:endParaRPr lang="fr-FR"/>
          </a:p>
        </p:txBody>
      </p:sp>
    </p:spTree>
    <p:extLst>
      <p:ext uri="{BB962C8B-B14F-4D97-AF65-F5344CB8AC3E}">
        <p14:creationId xmlns:p14="http://schemas.microsoft.com/office/powerpoint/2010/main" val="2590506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B8A4EF0-9A33-4DD7-A740-7FF1D58F14F8}" type="datetime1">
              <a:rPr lang="fr-FR" smtClean="0"/>
              <a:t>27/02/2024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A6A364-2182-4C48-951B-B8D7C91769B6}" type="slidenum">
              <a:rPr lang="fr-FR" smtClean="0"/>
              <a:t>‹N°›</a:t>
            </a:fld>
            <a:endParaRPr lang="fr-FR"/>
          </a:p>
        </p:txBody>
      </p:sp>
    </p:spTree>
    <p:extLst>
      <p:ext uri="{BB962C8B-B14F-4D97-AF65-F5344CB8AC3E}">
        <p14:creationId xmlns:p14="http://schemas.microsoft.com/office/powerpoint/2010/main" val="31018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9A16F2-BD20-4579-A06A-831820E46F24}" type="datetime1">
              <a:rPr lang="fr-FR" smtClean="0"/>
              <a:t>27/02/2024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A6A364-2182-4C48-951B-B8D7C91769B6}" type="slidenum">
              <a:rPr lang="fr-FR" smtClean="0"/>
              <a:t>‹N°›</a:t>
            </a:fld>
            <a:endParaRPr lang="fr-FR"/>
          </a:p>
        </p:txBody>
      </p:sp>
    </p:spTree>
    <p:extLst>
      <p:ext uri="{BB962C8B-B14F-4D97-AF65-F5344CB8AC3E}">
        <p14:creationId xmlns:p14="http://schemas.microsoft.com/office/powerpoint/2010/main" val="417679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917151E-3BB1-4511-9670-78E98558937F}" type="datetime1">
              <a:rPr lang="fr-FR" smtClean="0"/>
              <a:t>27/02/2024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A6A364-2182-4C48-951B-B8D7C91769B6}" type="slidenum">
              <a:rPr lang="fr-FR" smtClean="0"/>
              <a:t>‹N°›</a:t>
            </a:fld>
            <a:endParaRPr lang="fr-FR"/>
          </a:p>
        </p:txBody>
      </p:sp>
    </p:spTree>
    <p:extLst>
      <p:ext uri="{BB962C8B-B14F-4D97-AF65-F5344CB8AC3E}">
        <p14:creationId xmlns:p14="http://schemas.microsoft.com/office/powerpoint/2010/main" val="204321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B0F26C1-9252-4518-B423-FB20BCD64D33}" type="datetime1">
              <a:rPr lang="fr-FR" smtClean="0"/>
              <a:t>27/02/2024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A6A364-2182-4C48-951B-B8D7C91769B6}" type="slidenum">
              <a:rPr lang="fr-FR" smtClean="0"/>
              <a:t>‹N°›</a:t>
            </a:fld>
            <a:endParaRPr lang="fr-FR"/>
          </a:p>
        </p:txBody>
      </p:sp>
    </p:spTree>
    <p:extLst>
      <p:ext uri="{BB962C8B-B14F-4D97-AF65-F5344CB8AC3E}">
        <p14:creationId xmlns:p14="http://schemas.microsoft.com/office/powerpoint/2010/main" val="310311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42B9F-D43B-402A-A7C6-8CB89FB9D1BA}" type="datetime1">
              <a:rPr lang="fr-FR" smtClean="0"/>
              <a:t>27/02/2024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6A364-2182-4C48-951B-B8D7C91769B6}" type="slidenum">
              <a:rPr lang="fr-FR" smtClean="0"/>
              <a:t>‹N°›</a:t>
            </a:fld>
            <a:endParaRPr lang="fr-FR"/>
          </a:p>
        </p:txBody>
      </p:sp>
      <p:pic>
        <p:nvPicPr>
          <p:cNvPr id="8" name="Imag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251520" cy="1124744"/>
          </a:xfrm>
          <a:prstGeom prst="rect">
            <a:avLst/>
          </a:prstGeom>
        </p:spPr>
      </p:pic>
      <p:pic>
        <p:nvPicPr>
          <p:cNvPr id="9" name="Imag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588224" y="6316608"/>
            <a:ext cx="1800200" cy="435566"/>
          </a:xfrm>
          <a:prstGeom prst="rect">
            <a:avLst/>
          </a:prstGeom>
        </p:spPr>
      </p:pic>
    </p:spTree>
    <p:extLst>
      <p:ext uri="{BB962C8B-B14F-4D97-AF65-F5344CB8AC3E}">
        <p14:creationId xmlns:p14="http://schemas.microsoft.com/office/powerpoint/2010/main" val="285056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prudencecreole.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71600" y="2636912"/>
            <a:ext cx="7560840" cy="523220"/>
          </a:xfrm>
          <a:prstGeom prst="rect">
            <a:avLst/>
          </a:prstGeom>
          <a:noFill/>
        </p:spPr>
        <p:txBody>
          <a:bodyPr wrap="square" rtlCol="0">
            <a:spAutoFit/>
          </a:bodyPr>
          <a:lstStyle/>
          <a:p>
            <a:pPr algn="ctr"/>
            <a:r>
              <a:rPr lang="fr-FR" sz="2800" b="1" dirty="0">
                <a:solidFill>
                  <a:srgbClr val="C00000"/>
                </a:solidFill>
                <a:latin typeface="Arial" panose="020B0604020202020204" pitchFamily="34" charset="0"/>
                <a:cs typeface="Arial" panose="020B0604020202020204" pitchFamily="34" charset="0"/>
              </a:rPr>
              <a:t>INDEX EGALITE F / H 2023</a:t>
            </a:r>
          </a:p>
        </p:txBody>
      </p:sp>
      <p:sp>
        <p:nvSpPr>
          <p:cNvPr id="12" name="Sous-titre 2"/>
          <p:cNvSpPr txBox="1">
            <a:spLocks/>
          </p:cNvSpPr>
          <p:nvPr/>
        </p:nvSpPr>
        <p:spPr>
          <a:xfrm>
            <a:off x="539552" y="6093296"/>
            <a:ext cx="2339751"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fr-FR" sz="1100" dirty="0">
                <a:solidFill>
                  <a:schemeClr val="tx1">
                    <a:lumMod val="65000"/>
                    <a:lumOff val="35000"/>
                  </a:schemeClr>
                </a:solidFill>
                <a:effectLst>
                  <a:outerShdw blurRad="38100" dist="38100" dir="2700000" algn="tl">
                    <a:srgbClr val="000000">
                      <a:alpha val="43137"/>
                    </a:srgbClr>
                  </a:outerShdw>
                </a:effectLst>
              </a:rPr>
              <a:t>02-2024/MSB</a:t>
            </a:r>
          </a:p>
        </p:txBody>
      </p:sp>
      <p:pic>
        <p:nvPicPr>
          <p:cNvPr id="3" name="Image 2">
            <a:extLst>
              <a:ext uri="{FF2B5EF4-FFF2-40B4-BE49-F238E27FC236}">
                <a16:creationId xmlns:a16="http://schemas.microsoft.com/office/drawing/2014/main" id="{CC57A9C4-F22C-4480-9473-81DD0F9B3FFE}"/>
              </a:ext>
            </a:extLst>
          </p:cNvPr>
          <p:cNvPicPr>
            <a:picLocks noChangeAspect="1"/>
          </p:cNvPicPr>
          <p:nvPr/>
        </p:nvPicPr>
        <p:blipFill>
          <a:blip r:embed="rId3"/>
          <a:stretch>
            <a:fillRect/>
          </a:stretch>
        </p:blipFill>
        <p:spPr>
          <a:xfrm>
            <a:off x="5363696" y="3933056"/>
            <a:ext cx="2835792" cy="1887091"/>
          </a:xfrm>
          <a:prstGeom prst="rect">
            <a:avLst/>
          </a:prstGeom>
        </p:spPr>
      </p:pic>
    </p:spTree>
    <p:extLst>
      <p:ext uri="{BB962C8B-B14F-4D97-AF65-F5344CB8AC3E}">
        <p14:creationId xmlns:p14="http://schemas.microsoft.com/office/powerpoint/2010/main" val="2861508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D5E54B3B-E738-4EF5-9F3C-ADD421A39718}"/>
              </a:ext>
            </a:extLst>
          </p:cNvPr>
          <p:cNvSpPr>
            <a:spLocks noGrp="1"/>
          </p:cNvSpPr>
          <p:nvPr>
            <p:ph type="sldNum" sz="quarter" idx="12"/>
          </p:nvPr>
        </p:nvSpPr>
        <p:spPr/>
        <p:txBody>
          <a:bodyPr/>
          <a:lstStyle/>
          <a:p>
            <a:fld id="{D7A6A364-2182-4C48-951B-B8D7C91769B6}" type="slidenum">
              <a:rPr lang="fr-FR" smtClean="0"/>
              <a:t>2</a:t>
            </a:fld>
            <a:endParaRPr lang="fr-FR"/>
          </a:p>
        </p:txBody>
      </p:sp>
      <p:sp>
        <p:nvSpPr>
          <p:cNvPr id="4" name="ZoneTexte 3">
            <a:extLst>
              <a:ext uri="{FF2B5EF4-FFF2-40B4-BE49-F238E27FC236}">
                <a16:creationId xmlns:a16="http://schemas.microsoft.com/office/drawing/2014/main" id="{3EBEE971-CE6D-416E-9E2D-E15A102AC6A4}"/>
              </a:ext>
            </a:extLst>
          </p:cNvPr>
          <p:cNvSpPr txBox="1"/>
          <p:nvPr/>
        </p:nvSpPr>
        <p:spPr>
          <a:xfrm>
            <a:off x="467544" y="629980"/>
            <a:ext cx="7740555" cy="8498930"/>
          </a:xfrm>
          <a:prstGeom prst="rect">
            <a:avLst/>
          </a:prstGeom>
          <a:noFill/>
        </p:spPr>
        <p:txBody>
          <a:bodyPr wrap="square" rtlCol="0">
            <a:spAutoFit/>
          </a:bodyPr>
          <a:lstStyle/>
          <a:p>
            <a:pPr algn="just">
              <a:lnSpc>
                <a:spcPct val="150000"/>
              </a:lnSpc>
              <a:spcAft>
                <a:spcPts val="300"/>
              </a:spcAft>
            </a:pPr>
            <a:r>
              <a:rPr lang="fr-FR" sz="1200" dirty="0">
                <a:latin typeface="Arial" panose="020B0604020202020204" pitchFamily="34" charset="0"/>
                <a:cs typeface="Arial" panose="020B0604020202020204" pitchFamily="34" charset="0"/>
              </a:rPr>
              <a:t>Tout employeur doit assurer pour un même travail ou pour un travail de valeur égale, l’égalité de rémunération entre les femmes et les hommes (L.3221-2 du code du travail).</a:t>
            </a:r>
          </a:p>
          <a:p>
            <a:pPr algn="just">
              <a:lnSpc>
                <a:spcPct val="150000"/>
              </a:lnSpc>
              <a:spcAft>
                <a:spcPts val="300"/>
              </a:spcAft>
            </a:pPr>
            <a:r>
              <a:rPr lang="fr-FR" sz="1200" dirty="0">
                <a:latin typeface="Arial" panose="020B0604020202020204" pitchFamily="34" charset="0"/>
                <a:cs typeface="Arial" panose="020B0604020202020204" pitchFamily="34" charset="0"/>
              </a:rPr>
              <a:t>Ainsi, chaque année dans le cadre des négociations obligatoires, un volet relève de l’égalité professionnelle, et porte sur les mesures visant à supprimer les écarts de rémunération (L.2242-1). En l’absence d’accord, la négociation annuelle sur les salaires effectifs doit porter sur la programmation des mesures permettant de supprimer les écarts de rémunération et de déroulement des carrières entre les femmes et les hommes (L.2242-3).</a:t>
            </a:r>
          </a:p>
          <a:p>
            <a:pPr algn="just">
              <a:lnSpc>
                <a:spcPct val="150000"/>
              </a:lnSpc>
              <a:spcAft>
                <a:spcPts val="300"/>
              </a:spcAft>
            </a:pPr>
            <a:endParaRPr lang="fr-FR" sz="1200" dirty="0">
              <a:latin typeface="Arial" panose="020B0604020202020204" pitchFamily="34" charset="0"/>
              <a:cs typeface="Arial" panose="020B0604020202020204" pitchFamily="34" charset="0"/>
            </a:endParaRPr>
          </a:p>
          <a:p>
            <a:pPr algn="just">
              <a:lnSpc>
                <a:spcPct val="150000"/>
              </a:lnSpc>
              <a:spcAft>
                <a:spcPts val="300"/>
              </a:spcAft>
            </a:pPr>
            <a:r>
              <a:rPr lang="fr-FR" sz="1200" dirty="0">
                <a:latin typeface="Arial" panose="020B0604020202020204" pitchFamily="34" charset="0"/>
                <a:cs typeface="Arial" panose="020B0604020202020204" pitchFamily="34" charset="0"/>
              </a:rPr>
              <a:t>La législation a donc instauré une obligation de résultats contre les disparités persistantes via la mise en place d’un Index portant sur l’Egalité professionnelle.</a:t>
            </a:r>
          </a:p>
          <a:p>
            <a:pPr algn="just">
              <a:lnSpc>
                <a:spcPct val="150000"/>
              </a:lnSpc>
              <a:spcAft>
                <a:spcPts val="300"/>
              </a:spcAft>
            </a:pPr>
            <a:r>
              <a:rPr lang="fr-FR" sz="1200" b="1" dirty="0">
                <a:latin typeface="Arial" panose="020B0604020202020204" pitchFamily="34" charset="0"/>
                <a:cs typeface="Arial" panose="020B0604020202020204" pitchFamily="34" charset="0"/>
              </a:rPr>
              <a:t>Les indicateurs pour notre entreprise</a:t>
            </a:r>
          </a:p>
          <a:p>
            <a:pPr marL="285750" indent="-285750" algn="just">
              <a:lnSpc>
                <a:spcPct val="150000"/>
              </a:lnSpc>
              <a:spcAft>
                <a:spcPts val="300"/>
              </a:spcAft>
              <a:buFont typeface="Wingdings" panose="05000000000000000000" pitchFamily="2" charset="2"/>
              <a:buChar char="Ø"/>
            </a:pPr>
            <a:r>
              <a:rPr lang="fr-FR" sz="1200" dirty="0">
                <a:latin typeface="Arial" panose="020B0604020202020204" pitchFamily="34" charset="0"/>
                <a:cs typeface="Arial" panose="020B0604020202020204" pitchFamily="34" charset="0"/>
              </a:rPr>
              <a:t>Une note finale sur 100 points calculée à partir de 4 indicateurs :</a:t>
            </a:r>
          </a:p>
          <a:p>
            <a:pPr marL="742950" lvl="1" indent="-285750" algn="just">
              <a:lnSpc>
                <a:spcPct val="150000"/>
              </a:lnSpc>
              <a:spcAft>
                <a:spcPts val="300"/>
              </a:spcAft>
              <a:buFont typeface="Wingdings" panose="05000000000000000000" pitchFamily="2" charset="2"/>
              <a:buChar char="q"/>
            </a:pPr>
            <a:r>
              <a:rPr lang="fr-FR" sz="1200" dirty="0">
                <a:latin typeface="Arial" panose="020B0604020202020204" pitchFamily="34" charset="0"/>
                <a:cs typeface="Arial" panose="020B0604020202020204" pitchFamily="34" charset="0"/>
              </a:rPr>
              <a:t>L’écart de rémunération moyen entre les femmes et les hommes : 0 à 40 points ;</a:t>
            </a:r>
          </a:p>
          <a:p>
            <a:pPr marL="742950" lvl="1" indent="-285750" algn="just">
              <a:lnSpc>
                <a:spcPct val="150000"/>
              </a:lnSpc>
              <a:spcAft>
                <a:spcPts val="300"/>
              </a:spcAft>
              <a:buFont typeface="Wingdings" panose="05000000000000000000" pitchFamily="2" charset="2"/>
              <a:buChar char="q"/>
            </a:pPr>
            <a:r>
              <a:rPr lang="fr-FR" sz="1200" dirty="0">
                <a:latin typeface="Arial" panose="020B0604020202020204" pitchFamily="34" charset="0"/>
                <a:cs typeface="Arial" panose="020B0604020202020204" pitchFamily="34" charset="0"/>
              </a:rPr>
              <a:t>L’écart de taux d’augmentations individuelles entres les femmes et les hommes : 0 à 35 points ;</a:t>
            </a:r>
          </a:p>
          <a:p>
            <a:pPr marL="742950" lvl="1" indent="-285750" algn="just">
              <a:lnSpc>
                <a:spcPct val="150000"/>
              </a:lnSpc>
              <a:spcAft>
                <a:spcPts val="300"/>
              </a:spcAft>
              <a:buFont typeface="Wingdings" panose="05000000000000000000" pitchFamily="2" charset="2"/>
              <a:buChar char="q"/>
            </a:pPr>
            <a:r>
              <a:rPr lang="fr-FR" sz="1200" dirty="0">
                <a:latin typeface="Arial" panose="020B0604020202020204" pitchFamily="34" charset="0"/>
                <a:cs typeface="Arial" panose="020B0604020202020204" pitchFamily="34" charset="0"/>
              </a:rPr>
              <a:t>Le pourcentage de salariées ayant bénéficié d’une augmentation dans l’année suivant leur retour de congé de maternité : 0 à 15 points;</a:t>
            </a:r>
          </a:p>
          <a:p>
            <a:pPr marL="742950" lvl="1" indent="-285750" algn="just">
              <a:lnSpc>
                <a:spcPct val="150000"/>
              </a:lnSpc>
              <a:spcAft>
                <a:spcPts val="300"/>
              </a:spcAft>
              <a:buFont typeface="Wingdings" panose="05000000000000000000" pitchFamily="2" charset="2"/>
              <a:buChar char="q"/>
            </a:pPr>
            <a:r>
              <a:rPr lang="fr-FR" sz="1200" dirty="0">
                <a:latin typeface="Arial" panose="020B0604020202020204" pitchFamily="34" charset="0"/>
                <a:cs typeface="Arial" panose="020B0604020202020204" pitchFamily="34" charset="0"/>
              </a:rPr>
              <a:t>La parité parmi les dix salariés ayant perçu les plus hautes rémunérations : 0 à 10 points</a:t>
            </a:r>
          </a:p>
          <a:p>
            <a:pPr algn="just">
              <a:lnSpc>
                <a:spcPct val="150000"/>
              </a:lnSpc>
              <a:spcAft>
                <a:spcPts val="300"/>
              </a:spcAft>
            </a:pPr>
            <a:endParaRPr lang="fr-FR" sz="1200" u="sng" dirty="0">
              <a:latin typeface="Arial" panose="020B0604020202020204" pitchFamily="34" charset="0"/>
              <a:cs typeface="Arial" panose="020B0604020202020204" pitchFamily="34" charset="0"/>
            </a:endParaRPr>
          </a:p>
          <a:p>
            <a:pPr marL="285750" indent="-285750" algn="just">
              <a:lnSpc>
                <a:spcPct val="150000"/>
              </a:lnSpc>
              <a:spcAft>
                <a:spcPts val="300"/>
              </a:spcAft>
              <a:buFont typeface="Wingdings" panose="05000000000000000000" pitchFamily="2" charset="2"/>
              <a:buChar char="Ø"/>
            </a:pPr>
            <a:r>
              <a:rPr lang="fr-FR" sz="1200" dirty="0">
                <a:latin typeface="Arial" panose="020B0604020202020204" pitchFamily="34" charset="0"/>
                <a:cs typeface="Arial" panose="020B0604020202020204" pitchFamily="34" charset="0"/>
              </a:rPr>
              <a:t>Une obligation dès 1er mars 2020  de publier sur notre site institutionnel </a:t>
            </a:r>
            <a:r>
              <a:rPr lang="fr-FR" sz="1200" dirty="0">
                <a:latin typeface="Arial" panose="020B0604020202020204" pitchFamily="34" charset="0"/>
                <a:cs typeface="Arial" panose="020B0604020202020204" pitchFamily="34" charset="0"/>
                <a:hlinkClick r:id="rId2"/>
              </a:rPr>
              <a:t>www.prudencecreole.com</a:t>
            </a:r>
            <a:r>
              <a:rPr lang="fr-FR" sz="1200" dirty="0">
                <a:latin typeface="Arial" panose="020B0604020202020204" pitchFamily="34" charset="0"/>
                <a:cs typeface="Arial" panose="020B0604020202020204" pitchFamily="34" charset="0"/>
              </a:rPr>
              <a:t> cet index</a:t>
            </a:r>
          </a:p>
          <a:p>
            <a:pPr algn="just">
              <a:lnSpc>
                <a:spcPct val="150000"/>
              </a:lnSpc>
              <a:spcAft>
                <a:spcPts val="300"/>
              </a:spcAft>
            </a:pPr>
            <a:endParaRPr lang="fr-FR" sz="1200" dirty="0">
              <a:latin typeface="Arial" panose="020B0604020202020204" pitchFamily="34" charset="0"/>
              <a:cs typeface="Arial" panose="020B0604020202020204" pitchFamily="34" charset="0"/>
            </a:endParaRPr>
          </a:p>
          <a:p>
            <a:pPr algn="just">
              <a:lnSpc>
                <a:spcPct val="150000"/>
              </a:lnSpc>
              <a:spcAft>
                <a:spcPts val="300"/>
              </a:spcAft>
            </a:pPr>
            <a:endParaRPr lang="fr-FR" sz="1200" dirty="0">
              <a:latin typeface="Arial" panose="020B0604020202020204" pitchFamily="34" charset="0"/>
              <a:cs typeface="Arial" panose="020B0604020202020204" pitchFamily="34" charset="0"/>
            </a:endParaRPr>
          </a:p>
          <a:p>
            <a:pPr algn="just">
              <a:lnSpc>
                <a:spcPct val="150000"/>
              </a:lnSpc>
              <a:spcAft>
                <a:spcPts val="300"/>
              </a:spcAft>
            </a:pPr>
            <a:endParaRPr lang="fr-FR" sz="1000" u="sng" dirty="0">
              <a:latin typeface="Arial" panose="020B0604020202020204" pitchFamily="34" charset="0"/>
              <a:cs typeface="Arial" panose="020B0604020202020204" pitchFamily="34" charset="0"/>
            </a:endParaRPr>
          </a:p>
          <a:p>
            <a:pPr algn="just">
              <a:lnSpc>
                <a:spcPct val="150000"/>
              </a:lnSpc>
              <a:spcAft>
                <a:spcPts val="300"/>
              </a:spcAft>
            </a:pPr>
            <a:endParaRPr lang="fr-FR" sz="1200" dirty="0">
              <a:latin typeface="Arial" panose="020B0604020202020204" pitchFamily="34" charset="0"/>
              <a:cs typeface="Arial" panose="020B0604020202020204" pitchFamily="34" charset="0"/>
            </a:endParaRPr>
          </a:p>
          <a:p>
            <a:pPr algn="just">
              <a:lnSpc>
                <a:spcPct val="150000"/>
              </a:lnSpc>
              <a:spcAft>
                <a:spcPts val="300"/>
              </a:spcAft>
            </a:pPr>
            <a:endParaRPr lang="fr-FR" sz="1200" dirty="0">
              <a:latin typeface="Arial" panose="020B0604020202020204" pitchFamily="34" charset="0"/>
              <a:cs typeface="Arial" panose="020B0604020202020204" pitchFamily="34" charset="0"/>
            </a:endParaRPr>
          </a:p>
          <a:p>
            <a:pPr algn="just">
              <a:lnSpc>
                <a:spcPct val="150000"/>
              </a:lnSpc>
              <a:spcAft>
                <a:spcPts val="300"/>
              </a:spcAft>
            </a:pPr>
            <a:endParaRPr lang="fr-FR" sz="1200" dirty="0">
              <a:latin typeface="Arial" panose="020B0604020202020204" pitchFamily="34" charset="0"/>
              <a:cs typeface="Arial" panose="020B0604020202020204" pitchFamily="34" charset="0"/>
            </a:endParaRPr>
          </a:p>
          <a:p>
            <a:pPr algn="just">
              <a:lnSpc>
                <a:spcPct val="150000"/>
              </a:lnSpc>
              <a:spcAft>
                <a:spcPts val="300"/>
              </a:spcAft>
            </a:pPr>
            <a:endParaRPr lang="fr-FR" sz="1200" dirty="0">
              <a:latin typeface="Arial" panose="020B0604020202020204" pitchFamily="34" charset="0"/>
              <a:cs typeface="Arial" panose="020B0604020202020204" pitchFamily="34" charset="0"/>
            </a:endParaRPr>
          </a:p>
          <a:p>
            <a:pPr algn="just">
              <a:lnSpc>
                <a:spcPct val="150000"/>
              </a:lnSpc>
              <a:spcAft>
                <a:spcPts val="300"/>
              </a:spcAft>
            </a:pPr>
            <a:endParaRPr lang="fr-FR" sz="1200"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77C2AE81-3EF8-4C1D-B26E-234F247E16F4}"/>
              </a:ext>
            </a:extLst>
          </p:cNvPr>
          <p:cNvSpPr txBox="1"/>
          <p:nvPr/>
        </p:nvSpPr>
        <p:spPr>
          <a:xfrm>
            <a:off x="467544" y="260648"/>
            <a:ext cx="5760640" cy="369332"/>
          </a:xfrm>
          <a:prstGeom prst="rect">
            <a:avLst/>
          </a:prstGeom>
          <a:noFill/>
        </p:spPr>
        <p:txBody>
          <a:bodyPr wrap="square" rtlCol="0">
            <a:spAutoFit/>
          </a:bodyPr>
          <a:lstStyle/>
          <a:p>
            <a:r>
              <a:rPr lang="fr-FR" dirty="0">
                <a:solidFill>
                  <a:srgbClr val="C00000"/>
                </a:solidFill>
                <a:latin typeface="Arial" panose="020B0604020202020204" pitchFamily="34" charset="0"/>
                <a:cs typeface="Arial" panose="020B0604020202020204" pitchFamily="34" charset="0"/>
              </a:rPr>
              <a:t>Rappel de la législation</a:t>
            </a:r>
          </a:p>
        </p:txBody>
      </p:sp>
    </p:spTree>
    <p:extLst>
      <p:ext uri="{BB962C8B-B14F-4D97-AF65-F5344CB8AC3E}">
        <p14:creationId xmlns:p14="http://schemas.microsoft.com/office/powerpoint/2010/main" val="375067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D5E54B3B-E738-4EF5-9F3C-ADD421A39718}"/>
              </a:ext>
            </a:extLst>
          </p:cNvPr>
          <p:cNvSpPr>
            <a:spLocks noGrp="1"/>
          </p:cNvSpPr>
          <p:nvPr>
            <p:ph type="sldNum" sz="quarter" idx="12"/>
          </p:nvPr>
        </p:nvSpPr>
        <p:spPr/>
        <p:txBody>
          <a:bodyPr/>
          <a:lstStyle/>
          <a:p>
            <a:fld id="{D7A6A364-2182-4C48-951B-B8D7C91769B6}" type="slidenum">
              <a:rPr lang="fr-FR" smtClean="0"/>
              <a:t>3</a:t>
            </a:fld>
            <a:endParaRPr lang="fr-FR"/>
          </a:p>
        </p:txBody>
      </p:sp>
      <p:sp>
        <p:nvSpPr>
          <p:cNvPr id="4" name="ZoneTexte 3">
            <a:extLst>
              <a:ext uri="{FF2B5EF4-FFF2-40B4-BE49-F238E27FC236}">
                <a16:creationId xmlns:a16="http://schemas.microsoft.com/office/drawing/2014/main" id="{3EBEE971-CE6D-416E-9E2D-E15A102AC6A4}"/>
              </a:ext>
            </a:extLst>
          </p:cNvPr>
          <p:cNvSpPr txBox="1"/>
          <p:nvPr/>
        </p:nvSpPr>
        <p:spPr>
          <a:xfrm>
            <a:off x="431845" y="620689"/>
            <a:ext cx="7740555" cy="1281569"/>
          </a:xfrm>
          <a:prstGeom prst="rect">
            <a:avLst/>
          </a:prstGeom>
          <a:noFill/>
        </p:spPr>
        <p:txBody>
          <a:bodyPr wrap="square" rtlCol="0">
            <a:spAutoFit/>
          </a:bodyPr>
          <a:lstStyle/>
          <a:p>
            <a:pPr algn="just">
              <a:lnSpc>
                <a:spcPct val="150000"/>
              </a:lnSpc>
              <a:spcAft>
                <a:spcPts val="300"/>
              </a:spcAft>
            </a:pPr>
            <a:endParaRPr lang="fr-FR" sz="1200" b="1" dirty="0">
              <a:latin typeface="Arial" panose="020B0604020202020204" pitchFamily="34" charset="0"/>
              <a:cs typeface="Arial" panose="020B0604020202020204" pitchFamily="34" charset="0"/>
            </a:endParaRPr>
          </a:p>
          <a:p>
            <a:pPr algn="just">
              <a:lnSpc>
                <a:spcPct val="150000"/>
              </a:lnSpc>
              <a:spcAft>
                <a:spcPts val="300"/>
              </a:spcAft>
            </a:pPr>
            <a:endParaRPr lang="fr-FR" sz="1200" dirty="0">
              <a:latin typeface="Arial" panose="020B0604020202020204" pitchFamily="34" charset="0"/>
              <a:cs typeface="Arial" panose="020B0604020202020204" pitchFamily="34" charset="0"/>
            </a:endParaRPr>
          </a:p>
          <a:p>
            <a:pPr algn="just">
              <a:lnSpc>
                <a:spcPct val="150000"/>
              </a:lnSpc>
              <a:spcAft>
                <a:spcPts val="300"/>
              </a:spcAft>
            </a:pPr>
            <a:endParaRPr lang="fr-FR" sz="1200" dirty="0">
              <a:latin typeface="Arial" panose="020B0604020202020204" pitchFamily="34" charset="0"/>
              <a:cs typeface="Arial" panose="020B0604020202020204" pitchFamily="34" charset="0"/>
            </a:endParaRPr>
          </a:p>
          <a:p>
            <a:pPr algn="just">
              <a:lnSpc>
                <a:spcPct val="150000"/>
              </a:lnSpc>
              <a:spcAft>
                <a:spcPts val="300"/>
              </a:spcAft>
            </a:pPr>
            <a:endParaRPr lang="fr-FR" sz="1200" dirty="0">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E27DA8B0-0546-4CCE-821F-0297E2534851}"/>
              </a:ext>
            </a:extLst>
          </p:cNvPr>
          <p:cNvSpPr txBox="1"/>
          <p:nvPr/>
        </p:nvSpPr>
        <p:spPr>
          <a:xfrm>
            <a:off x="467544" y="260648"/>
            <a:ext cx="5760640" cy="369332"/>
          </a:xfrm>
          <a:prstGeom prst="rect">
            <a:avLst/>
          </a:prstGeom>
          <a:noFill/>
        </p:spPr>
        <p:txBody>
          <a:bodyPr wrap="square" rtlCol="0">
            <a:spAutoFit/>
          </a:bodyPr>
          <a:lstStyle/>
          <a:p>
            <a:r>
              <a:rPr lang="fr-FR" dirty="0">
                <a:solidFill>
                  <a:srgbClr val="C00000"/>
                </a:solidFill>
                <a:latin typeface="Arial" panose="020B0604020202020204" pitchFamily="34" charset="0"/>
                <a:cs typeface="Arial" panose="020B0604020202020204" pitchFamily="34" charset="0"/>
              </a:rPr>
              <a:t>Les chiffres</a:t>
            </a:r>
          </a:p>
        </p:txBody>
      </p:sp>
      <p:graphicFrame>
        <p:nvGraphicFramePr>
          <p:cNvPr id="3" name="Diagramme 2">
            <a:extLst>
              <a:ext uri="{FF2B5EF4-FFF2-40B4-BE49-F238E27FC236}">
                <a16:creationId xmlns:a16="http://schemas.microsoft.com/office/drawing/2014/main" id="{B49FFE06-FC6C-403F-BDEC-BB27CFAC6D91}"/>
              </a:ext>
            </a:extLst>
          </p:cNvPr>
          <p:cNvGraphicFramePr/>
          <p:nvPr>
            <p:extLst>
              <p:ext uri="{D42A27DB-BD31-4B8C-83A1-F6EECF244321}">
                <p14:modId xmlns:p14="http://schemas.microsoft.com/office/powerpoint/2010/main" val="4021716499"/>
              </p:ext>
            </p:extLst>
          </p:nvPr>
        </p:nvGraphicFramePr>
        <p:xfrm>
          <a:off x="-396552" y="5016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8EB7861B-20C9-44F5-B059-8BEBC751CB8E}"/>
              </a:ext>
            </a:extLst>
          </p:cNvPr>
          <p:cNvSpPr txBox="1"/>
          <p:nvPr/>
        </p:nvSpPr>
        <p:spPr>
          <a:xfrm>
            <a:off x="2018370" y="1848958"/>
            <a:ext cx="1296144" cy="1384995"/>
          </a:xfrm>
          <a:prstGeom prst="rect">
            <a:avLst/>
          </a:prstGeom>
          <a:noFill/>
        </p:spPr>
        <p:txBody>
          <a:bodyPr wrap="square" rtlCol="0">
            <a:spAutoFit/>
          </a:bodyPr>
          <a:lstStyle/>
          <a:p>
            <a:pPr algn="ctr"/>
            <a:endParaRPr lang="fr-FR" sz="2400" b="1" dirty="0"/>
          </a:p>
          <a:p>
            <a:pPr algn="ctr"/>
            <a:r>
              <a:rPr lang="fr-FR" sz="2400" b="1" dirty="0"/>
              <a:t>86 / 100</a:t>
            </a:r>
          </a:p>
          <a:p>
            <a:pPr algn="ctr"/>
            <a:endParaRPr lang="fr-FR" sz="1200" b="1" dirty="0"/>
          </a:p>
          <a:p>
            <a:pPr algn="ctr"/>
            <a:r>
              <a:rPr lang="fr-FR" sz="1200" b="1" dirty="0"/>
              <a:t>Population</a:t>
            </a:r>
          </a:p>
          <a:p>
            <a:pPr algn="ctr"/>
            <a:r>
              <a:rPr lang="fr-FR" sz="1200" b="1" dirty="0"/>
              <a:t>66 % F – 34 % H</a:t>
            </a:r>
          </a:p>
        </p:txBody>
      </p:sp>
      <p:sp>
        <p:nvSpPr>
          <p:cNvPr id="8" name="ZoneTexte 7">
            <a:extLst>
              <a:ext uri="{FF2B5EF4-FFF2-40B4-BE49-F238E27FC236}">
                <a16:creationId xmlns:a16="http://schemas.microsoft.com/office/drawing/2014/main" id="{05D6F6FA-05DC-456B-89BB-69437B8786AF}"/>
              </a:ext>
            </a:extLst>
          </p:cNvPr>
          <p:cNvSpPr txBox="1"/>
          <p:nvPr/>
        </p:nvSpPr>
        <p:spPr>
          <a:xfrm>
            <a:off x="4788024" y="2433734"/>
            <a:ext cx="3996749" cy="954107"/>
          </a:xfrm>
          <a:prstGeom prst="rect">
            <a:avLst/>
          </a:prstGeom>
          <a:noFill/>
        </p:spPr>
        <p:txBody>
          <a:bodyPr wrap="square" rtlCol="0">
            <a:spAutoFit/>
          </a:bodyPr>
          <a:lstStyle/>
          <a:p>
            <a:pPr algn="just"/>
            <a:r>
              <a:rPr lang="fr-FR" sz="1400" dirty="0"/>
              <a:t>Au titre de l’Index 2023, Prudence Créole reste engagée auprès de ses collaborateurs avec un taux total de 86 points ! </a:t>
            </a:r>
          </a:p>
          <a:p>
            <a:pPr algn="just"/>
            <a:r>
              <a:rPr lang="fr-FR" sz="1400" dirty="0"/>
              <a:t>.</a:t>
            </a:r>
          </a:p>
        </p:txBody>
      </p:sp>
    </p:spTree>
    <p:extLst>
      <p:ext uri="{BB962C8B-B14F-4D97-AF65-F5344CB8AC3E}">
        <p14:creationId xmlns:p14="http://schemas.microsoft.com/office/powerpoint/2010/main" val="14448775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4685</TotalTime>
  <Words>325</Words>
  <Application>Microsoft Office PowerPoint</Application>
  <PresentationFormat>Affichage à l'écran (4:3)</PresentationFormat>
  <Paragraphs>42</Paragraphs>
  <Slides>3</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Wingdings</vt:lpstr>
      <vt:lpstr>Thème Office</vt:lpstr>
      <vt:lpstr>Présentation PowerPoint</vt:lpstr>
      <vt:lpstr>Présentation PowerPoint</vt:lpstr>
      <vt:lpstr>Présentation PowerPoint</vt:lpstr>
    </vt:vector>
  </TitlesOfParts>
  <Company>PRUDENCE CRÉOLE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Nouveaux logos</dc:title>
  <dc:creator>MIREL</dc:creator>
  <cp:lastModifiedBy>BOYER Marie Sophie</cp:lastModifiedBy>
  <cp:revision>289</cp:revision>
  <cp:lastPrinted>2018-09-12T06:04:29Z</cp:lastPrinted>
  <dcterms:created xsi:type="dcterms:W3CDTF">2015-02-06T09:35:01Z</dcterms:created>
  <dcterms:modified xsi:type="dcterms:W3CDTF">2024-02-27T06:27:24Z</dcterms:modified>
</cp:coreProperties>
</file>